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689E-A67C-49B4-8398-4C14CB0530A4}" type="datetimeFigureOut">
              <a:rPr lang="sr-Latn-CS" smtClean="0"/>
              <a:pPr/>
              <a:t>27.3.2014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0A107-5296-4325-890A-2998B0664F3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689E-A67C-49B4-8398-4C14CB0530A4}" type="datetimeFigureOut">
              <a:rPr lang="sr-Latn-CS" smtClean="0"/>
              <a:pPr/>
              <a:t>27.3.2014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A107-5296-4325-890A-2998B0664F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689E-A67C-49B4-8398-4C14CB0530A4}" type="datetimeFigureOut">
              <a:rPr lang="sr-Latn-CS" smtClean="0"/>
              <a:pPr/>
              <a:t>27.3.2014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A107-5296-4325-890A-2998B0664F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FF689E-A67C-49B4-8398-4C14CB0530A4}" type="datetimeFigureOut">
              <a:rPr lang="sr-Latn-CS" smtClean="0"/>
              <a:pPr/>
              <a:t>27.3.2014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BA0A107-5296-4325-890A-2998B0664F3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689E-A67C-49B4-8398-4C14CB0530A4}" type="datetimeFigureOut">
              <a:rPr lang="sr-Latn-CS" smtClean="0"/>
              <a:pPr/>
              <a:t>27.3.2014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A107-5296-4325-890A-2998B0664F3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689E-A67C-49B4-8398-4C14CB0530A4}" type="datetimeFigureOut">
              <a:rPr lang="sr-Latn-CS" smtClean="0"/>
              <a:pPr/>
              <a:t>27.3.2014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A107-5296-4325-890A-2998B0664F3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A107-5296-4325-890A-2998B0664F3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689E-A67C-49B4-8398-4C14CB0530A4}" type="datetimeFigureOut">
              <a:rPr lang="sr-Latn-CS" smtClean="0"/>
              <a:pPr/>
              <a:t>27.3.2014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689E-A67C-49B4-8398-4C14CB0530A4}" type="datetimeFigureOut">
              <a:rPr lang="sr-Latn-CS" smtClean="0"/>
              <a:pPr/>
              <a:t>27.3.2014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A107-5296-4325-890A-2998B0664F3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689E-A67C-49B4-8398-4C14CB0530A4}" type="datetimeFigureOut">
              <a:rPr lang="sr-Latn-CS" smtClean="0"/>
              <a:pPr/>
              <a:t>27.3.2014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A107-5296-4325-890A-2998B0664F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FF689E-A67C-49B4-8398-4C14CB0530A4}" type="datetimeFigureOut">
              <a:rPr lang="sr-Latn-CS" smtClean="0"/>
              <a:pPr/>
              <a:t>27.3.2014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A0A107-5296-4325-890A-2998B0664F3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689E-A67C-49B4-8398-4C14CB0530A4}" type="datetimeFigureOut">
              <a:rPr lang="sr-Latn-CS" smtClean="0"/>
              <a:pPr/>
              <a:t>27.3.2014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0A107-5296-4325-890A-2998B0664F3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FF689E-A67C-49B4-8398-4C14CB0530A4}" type="datetimeFigureOut">
              <a:rPr lang="sr-Latn-CS" smtClean="0"/>
              <a:pPr/>
              <a:t>27.3.2014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BA0A107-5296-4325-890A-2998B0664F3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>
                <a:solidFill>
                  <a:srgbClr val="00B050"/>
                </a:solidFill>
              </a:rPr>
              <a:t>VENECIJA</a:t>
            </a:r>
            <a:endParaRPr lang="hr-HR" sz="6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Tijekom karnevala u Veneciji nose se jedinstvene maske: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Karneval u Veneciji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8194" name="Picture 2" descr="C:\Documents and Settings\Korisnik\Desktop\povoljno201301021030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3952875" cy="3162300"/>
          </a:xfrm>
          <a:prstGeom prst="rect">
            <a:avLst/>
          </a:prstGeom>
          <a:noFill/>
        </p:spPr>
      </p:pic>
      <p:pic>
        <p:nvPicPr>
          <p:cNvPr id="8195" name="Picture 3" descr="C:\Documents and Settings\Korisnik\Desktop\38993_634932047864337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68481"/>
            <a:ext cx="4429156" cy="35059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Ima labirint vodenih kanala,kao što su:</a:t>
            </a:r>
          </a:p>
          <a:p>
            <a:r>
              <a:rPr lang="hr-HR" dirty="0" smtClean="0"/>
              <a:t> Ponte </a:t>
            </a:r>
            <a:r>
              <a:rPr lang="hr-HR" dirty="0" err="1" smtClean="0"/>
              <a:t>di</a:t>
            </a:r>
            <a:r>
              <a:rPr lang="hr-HR" dirty="0" smtClean="0"/>
              <a:t> Rialto</a:t>
            </a:r>
          </a:p>
          <a:p>
            <a:r>
              <a:rPr lang="hr-HR" dirty="0" smtClean="0"/>
              <a:t> Ponte dell'</a:t>
            </a:r>
            <a:r>
              <a:rPr lang="hr-HR" dirty="0" err="1" smtClean="0"/>
              <a:t>Accademia</a:t>
            </a:r>
            <a:endParaRPr lang="hr-HR" dirty="0" smtClean="0"/>
          </a:p>
          <a:p>
            <a:r>
              <a:rPr lang="hr-HR" dirty="0" smtClean="0"/>
              <a:t>Ponte </a:t>
            </a:r>
            <a:r>
              <a:rPr lang="hr-HR" dirty="0" err="1" smtClean="0"/>
              <a:t>degli</a:t>
            </a:r>
            <a:r>
              <a:rPr lang="hr-HR" dirty="0" smtClean="0"/>
              <a:t> </a:t>
            </a:r>
            <a:r>
              <a:rPr lang="hr-HR" dirty="0" err="1" smtClean="0"/>
              <a:t>Scalzi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 descr="C:\Documents and Settings\Korisnik\Desktop\461px-Venice_Gondola_Grand_Ca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285992"/>
            <a:ext cx="3186772" cy="41433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Prezentaciju izradio </a:t>
            </a:r>
            <a:r>
              <a:rPr lang="hr-HR" smtClean="0"/>
              <a:t>Josip Budiša</a:t>
            </a:r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hr-HR" dirty="0" smtClean="0"/>
              <a:t>G</a:t>
            </a:r>
            <a:r>
              <a:rPr lang="vi-VN" dirty="0" smtClean="0"/>
              <a:t>rad se nalazi na 118 manjih otoka u močvarnoj venecijanskoj laguni u venecijanskom zaljevu na sjeveru Jadranskog mora. Laguna se prostire uz talijansku obalu između ušća rijeka Po na jugu, i Piave na sjeveru.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Regija </a:t>
            </a:r>
            <a:r>
              <a:rPr lang="hr-HR" dirty="0" err="1" smtClean="0">
                <a:solidFill>
                  <a:srgbClr val="00B050"/>
                </a:solidFill>
              </a:rPr>
              <a:t>Venetu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Documents and Settings\Korisnik\Desktop\800px-Venice.longshot.981pix_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38" y="3286124"/>
            <a:ext cx="6643766" cy="3357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 15. stoljeću bila je Venecija s više od 200,000 stanovnika središte svjetske trgovine i najveći lučki grad na svijetu. U to je vrijeme dosegla svoj vrhunac.</a:t>
            </a:r>
          </a:p>
          <a:p>
            <a:r>
              <a:rPr lang="hr-HR" dirty="0" smtClean="0"/>
              <a:t>Nicale su nove palače, bogato opremljene od umjetnika kao što su bili  </a:t>
            </a:r>
            <a:r>
              <a:rPr lang="hr-HR" dirty="0" err="1" smtClean="0"/>
              <a:t>Tintoretto</a:t>
            </a:r>
            <a:r>
              <a:rPr lang="hr-HR" dirty="0" smtClean="0"/>
              <a:t>, </a:t>
            </a:r>
            <a:r>
              <a:rPr lang="hr-HR" dirty="0" err="1" smtClean="0"/>
              <a:t>Veronese</a:t>
            </a:r>
            <a:r>
              <a:rPr lang="hr-HR" dirty="0" smtClean="0"/>
              <a:t>, </a:t>
            </a:r>
            <a:r>
              <a:rPr lang="hr-HR" dirty="0" err="1" smtClean="0"/>
              <a:t>Tizian</a:t>
            </a:r>
            <a:r>
              <a:rPr lang="hr-HR" dirty="0" smtClean="0"/>
              <a:t> i </a:t>
            </a:r>
            <a:r>
              <a:rPr lang="hr-HR" dirty="0" err="1" smtClean="0"/>
              <a:t>Giorgione</a:t>
            </a:r>
            <a:r>
              <a:rPr lang="hr-HR" dirty="0" smtClean="0"/>
              <a:t>.</a:t>
            </a:r>
          </a:p>
          <a:p>
            <a:r>
              <a:rPr lang="hr-HR" dirty="0" smtClean="0"/>
              <a:t>Pad Venecije započeo je kada su Turci osvojili Carigrad.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Povijest</a:t>
            </a:r>
            <a:endParaRPr lang="hr-H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Trg  Svetog Marka je glavni gradski trg u Veneciji,središnja znamenitost i sastajalište uvijek  puno turista, fotografa i brojnih golubova. Bazilika Svetog Marka je venecijanska katedrala i najpoznatija crkva u Veneciji i primjer bizantske arhitekture u Europi.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Znamenitosti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Documents and Settings\Korisnik\Desktop\683px-Ca'_d'Oro_facci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714752"/>
            <a:ext cx="3714776" cy="228600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2357422" y="614364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rgbClr val="00B050"/>
                </a:solidFill>
              </a:rPr>
              <a:t>Palača  </a:t>
            </a:r>
            <a:r>
              <a:rPr lang="hr-HR" sz="2800" dirty="0" err="1" smtClean="0">
                <a:solidFill>
                  <a:srgbClr val="00B050"/>
                </a:solidFill>
              </a:rPr>
              <a:t>Ca</a:t>
            </a:r>
            <a:r>
              <a:rPr lang="hr-HR" sz="2800" dirty="0" smtClean="0">
                <a:solidFill>
                  <a:srgbClr val="00B050"/>
                </a:solidFill>
              </a:rPr>
              <a:t> 'd'</a:t>
            </a:r>
            <a:r>
              <a:rPr lang="hr-HR" sz="2800" dirty="0" err="1" smtClean="0">
                <a:solidFill>
                  <a:srgbClr val="00B050"/>
                </a:solidFill>
              </a:rPr>
              <a:t>Oro</a:t>
            </a:r>
            <a:endParaRPr lang="hr-HR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Trg sv. Marka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Documents and Settings\Korisnik\Desktop\Venezia_piazza_s.Mar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4876800" cy="2643206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5357818" y="2928934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Bazilika Svetog Marka </a:t>
            </a:r>
            <a:endParaRPr lang="hr-HR" sz="2400" dirty="0"/>
          </a:p>
        </p:txBody>
      </p:sp>
      <p:pic>
        <p:nvPicPr>
          <p:cNvPr id="4099" name="Picture 3" descr="C:\Documents and Settings\Korisnik\Desktop\800px-Image-Aerial_St_Mark_Ven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857628"/>
            <a:ext cx="3500462" cy="2625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5" name="Picture 5" descr="C:\Documents and Settings\Korisnik\Desktop\Venecij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486670" cy="56150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hr-HR" dirty="0" smtClean="0"/>
              <a:t>Današnja je Venecijanska laguna rezultat velikih ljudskih intervencija. U 15. i 16. stoljeću Mlečani su počeli s melioracijskim radovima kako bi spriječili pretvaranje lagune u močvaru, te su tako spriječili prirodnu evoluciju lagune.</a:t>
            </a:r>
          </a:p>
          <a:p>
            <a:pPr algn="just">
              <a:buNone/>
            </a:pPr>
            <a:r>
              <a:rPr lang="hr-HR" dirty="0" smtClean="0"/>
              <a:t>Projekt MOSE (znači eksperimentalni elektromehanički modul) jest projekt za zaštitu Venecije od poplava, a </a:t>
            </a:r>
            <a:r>
              <a:rPr lang="vi-VN" dirty="0" smtClean="0"/>
              <a:t>sastoji od niza mobilnih brana koje su sposobne izolirati Venecij</a:t>
            </a:r>
            <a:r>
              <a:rPr lang="hr-HR" dirty="0" err="1" smtClean="0"/>
              <a:t>an</a:t>
            </a:r>
            <a:r>
              <a:rPr lang="vi-VN" dirty="0" smtClean="0"/>
              <a:t>sku lagunu od Jadranskoga mora kada plima pređe utvrđenu razinu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B050"/>
                </a:solidFill>
              </a:rPr>
              <a:t/>
            </a:r>
            <a:br>
              <a:rPr lang="hr-HR" b="1" dirty="0" smtClean="0">
                <a:solidFill>
                  <a:srgbClr val="00B050"/>
                </a:solidFill>
              </a:rPr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 </a:t>
            </a:r>
            <a:r>
              <a:rPr lang="hr-HR" b="1" dirty="0" smtClean="0">
                <a:solidFill>
                  <a:srgbClr val="00B050"/>
                </a:solidFill>
              </a:rPr>
              <a:t>Poplave</a:t>
            </a:r>
            <a:r>
              <a:rPr lang="hr-HR" b="1" dirty="0" smtClean="0"/>
              <a:t> </a:t>
            </a:r>
            <a:r>
              <a:rPr lang="hr-HR" b="1" dirty="0" smtClean="0">
                <a:solidFill>
                  <a:srgbClr val="00B050"/>
                </a:solidFill>
              </a:rPr>
              <a:t>u</a:t>
            </a:r>
            <a:r>
              <a:rPr lang="hr-HR" b="1" dirty="0" smtClean="0"/>
              <a:t> </a:t>
            </a:r>
            <a:r>
              <a:rPr lang="hr-HR" b="1" dirty="0" smtClean="0">
                <a:solidFill>
                  <a:srgbClr val="00B050"/>
                </a:solidFill>
              </a:rPr>
              <a:t>Veneciji</a:t>
            </a:r>
            <a:r>
              <a:rPr lang="hr-HR" b="1" dirty="0" smtClean="0"/>
              <a:t/>
            </a:r>
            <a:br>
              <a:rPr lang="hr-HR" b="1" dirty="0" smtClean="0"/>
            </a:br>
            <a:endParaRPr lang="hr-HR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72000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Na podmorsko će dno biti postavljeno oko 78 brana dubine od 18 do 28 metara.</a:t>
            </a:r>
          </a:p>
          <a:p>
            <a:pPr algn="just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 descr="C:\Documents and Settings\Korisnik\Desktop\venecija-poplav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6000792" cy="4393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Zbog takvih razloga glavni su prijevoz vodeni autobusi: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170" name="Picture 2" descr="C:\Documents and Settings\Korisnik\Desktop\Venice_Vaporetto_water_bus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357430"/>
            <a:ext cx="5857916" cy="3907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79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Papir</vt:lpstr>
      <vt:lpstr>VENECIJA</vt:lpstr>
      <vt:lpstr>Regija Venetu</vt:lpstr>
      <vt:lpstr>Povijest</vt:lpstr>
      <vt:lpstr>Znamenitosti</vt:lpstr>
      <vt:lpstr>Slide 5</vt:lpstr>
      <vt:lpstr>Slide 6</vt:lpstr>
      <vt:lpstr>   Poplave u Veneciji </vt:lpstr>
      <vt:lpstr>Slide 8</vt:lpstr>
      <vt:lpstr>Slide 9</vt:lpstr>
      <vt:lpstr>Karneval u Veneciji</vt:lpstr>
      <vt:lpstr>Slide 11</vt:lpstr>
      <vt:lpstr>Slide 12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VENECIJA</dc:title>
  <dc:creator>na</dc:creator>
  <cp:lastModifiedBy>-dmin78</cp:lastModifiedBy>
  <cp:revision>10</cp:revision>
  <dcterms:created xsi:type="dcterms:W3CDTF">2014-03-16T17:58:33Z</dcterms:created>
  <dcterms:modified xsi:type="dcterms:W3CDTF">2014-03-27T08:55:20Z</dcterms:modified>
</cp:coreProperties>
</file>